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71"/>
    <p:restoredTop sz="95574"/>
  </p:normalViewPr>
  <p:slideViewPr>
    <p:cSldViewPr snapToGrid="0" snapToObjects="1">
      <p:cViewPr varScale="1">
        <p:scale>
          <a:sx n="81" d="100"/>
          <a:sy n="81" d="100"/>
        </p:scale>
        <p:origin x="1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656F8-3D26-4D28-A7E2-A1139C2DD1A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F924EB8-3964-4716-8C81-E4DBFC7E1E36}">
      <dgm:prSet custT="1"/>
      <dgm:spPr/>
      <dgm:t>
        <a:bodyPr/>
        <a:lstStyle/>
        <a:p>
          <a:r>
            <a:rPr lang="en-US" sz="2100" dirty="0"/>
            <a:t>Our results suggest that most members of the public already have embodied knowledge of psychological flexibility concepts</a:t>
          </a:r>
        </a:p>
      </dgm:t>
    </dgm:pt>
    <dgm:pt modelId="{9097C4EB-BC15-47D6-B590-DC5554C4F237}" type="parTrans" cxnId="{D0B0629F-98F4-4CAA-A149-ECD4514B641C}">
      <dgm:prSet/>
      <dgm:spPr/>
      <dgm:t>
        <a:bodyPr/>
        <a:lstStyle/>
        <a:p>
          <a:endParaRPr lang="en-US"/>
        </a:p>
      </dgm:t>
    </dgm:pt>
    <dgm:pt modelId="{F9EF86EC-B708-4653-8013-67FD145E26E4}" type="sibTrans" cxnId="{D0B0629F-98F4-4CAA-A149-ECD4514B641C}">
      <dgm:prSet/>
      <dgm:spPr/>
      <dgm:t>
        <a:bodyPr/>
        <a:lstStyle/>
        <a:p>
          <a:endParaRPr lang="en-US"/>
        </a:p>
      </dgm:t>
    </dgm:pt>
    <dgm:pt modelId="{828B425E-00F2-4EA0-A863-DB6341752BDC}">
      <dgm:prSet/>
      <dgm:spPr/>
      <dgm:t>
        <a:bodyPr/>
        <a:lstStyle/>
        <a:p>
          <a:r>
            <a:rPr lang="en-US" dirty="0"/>
            <a:t>The open, aware, and engaged terms can be used reliably by naïve raters to evaluate the “body language” of others</a:t>
          </a:r>
        </a:p>
      </dgm:t>
    </dgm:pt>
    <dgm:pt modelId="{26F19D51-43E4-43B7-83E3-1D25691B7CC7}" type="parTrans" cxnId="{7B5418BE-EA83-4297-B6E5-B47CCDC40DE8}">
      <dgm:prSet/>
      <dgm:spPr/>
      <dgm:t>
        <a:bodyPr/>
        <a:lstStyle/>
        <a:p>
          <a:endParaRPr lang="en-US"/>
        </a:p>
      </dgm:t>
    </dgm:pt>
    <dgm:pt modelId="{D23C3E38-34CD-4C77-AEB6-95E818EF0221}" type="sibTrans" cxnId="{7B5418BE-EA83-4297-B6E5-B47CCDC40DE8}">
      <dgm:prSet/>
      <dgm:spPr/>
      <dgm:t>
        <a:bodyPr/>
        <a:lstStyle/>
        <a:p>
          <a:endParaRPr lang="en-US"/>
        </a:p>
      </dgm:t>
    </dgm:pt>
    <dgm:pt modelId="{E710FA12-C36A-4302-A396-01C285E2A05D}">
      <dgm:prSet/>
      <dgm:spPr/>
      <dgm:t>
        <a:bodyPr/>
        <a:lstStyle/>
        <a:p>
          <a:r>
            <a:rPr lang="en-US"/>
            <a:t>People show more physical indications of openness, awareness, and engagement when asked to pose at their “best” versus worst when dealing with psychological issues</a:t>
          </a:r>
        </a:p>
      </dgm:t>
    </dgm:pt>
    <dgm:pt modelId="{90C39FAE-540B-45CE-97C5-952219E6D9FF}" type="parTrans" cxnId="{929F9E8B-D4B1-46D4-9A4A-331249DDF1F9}">
      <dgm:prSet/>
      <dgm:spPr/>
      <dgm:t>
        <a:bodyPr/>
        <a:lstStyle/>
        <a:p>
          <a:endParaRPr lang="en-US"/>
        </a:p>
      </dgm:t>
    </dgm:pt>
    <dgm:pt modelId="{2E423080-777F-4F89-93F0-93FF43A75781}" type="sibTrans" cxnId="{929F9E8B-D4B1-46D4-9A4A-331249DDF1F9}">
      <dgm:prSet/>
      <dgm:spPr/>
      <dgm:t>
        <a:bodyPr/>
        <a:lstStyle/>
        <a:p>
          <a:endParaRPr lang="en-US"/>
        </a:p>
      </dgm:t>
    </dgm:pt>
    <dgm:pt modelId="{8ADAE84D-DC29-7D4C-91BE-B936C3C035C2}" type="pres">
      <dgm:prSet presAssocID="{967656F8-3D26-4D28-A7E2-A1139C2DD1A9}" presName="linear" presStyleCnt="0">
        <dgm:presLayoutVars>
          <dgm:animLvl val="lvl"/>
          <dgm:resizeHandles val="exact"/>
        </dgm:presLayoutVars>
      </dgm:prSet>
      <dgm:spPr/>
    </dgm:pt>
    <dgm:pt modelId="{DBE6D657-1B7A-154B-8E52-6667D4C10E6F}" type="pres">
      <dgm:prSet presAssocID="{2F924EB8-3964-4716-8C81-E4DBFC7E1E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C73917-C19F-6E4F-9DBF-D79F2FA51F77}" type="pres">
      <dgm:prSet presAssocID="{F9EF86EC-B708-4653-8013-67FD145E26E4}" presName="spacer" presStyleCnt="0"/>
      <dgm:spPr/>
    </dgm:pt>
    <dgm:pt modelId="{8066EEAC-53B6-5945-87B9-35D1B7483FB3}" type="pres">
      <dgm:prSet presAssocID="{828B425E-00F2-4EA0-A863-DB6341752BD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59DDB45-A52D-8841-B527-DBC8BD7D9EEE}" type="pres">
      <dgm:prSet presAssocID="{D23C3E38-34CD-4C77-AEB6-95E818EF0221}" presName="spacer" presStyleCnt="0"/>
      <dgm:spPr/>
    </dgm:pt>
    <dgm:pt modelId="{63B2D268-C557-7641-B977-5E9A81FD8C3C}" type="pres">
      <dgm:prSet presAssocID="{E710FA12-C36A-4302-A396-01C285E2A05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ACB948-896A-BE49-BF05-563F03FE0C0A}" type="presOf" srcId="{2F924EB8-3964-4716-8C81-E4DBFC7E1E36}" destId="{DBE6D657-1B7A-154B-8E52-6667D4C10E6F}" srcOrd="0" destOrd="0" presId="urn:microsoft.com/office/officeart/2005/8/layout/vList2"/>
    <dgm:cxn modelId="{929F9E8B-D4B1-46D4-9A4A-331249DDF1F9}" srcId="{967656F8-3D26-4D28-A7E2-A1139C2DD1A9}" destId="{E710FA12-C36A-4302-A396-01C285E2A05D}" srcOrd="2" destOrd="0" parTransId="{90C39FAE-540B-45CE-97C5-952219E6D9FF}" sibTransId="{2E423080-777F-4F89-93F0-93FF43A75781}"/>
    <dgm:cxn modelId="{D0B0629F-98F4-4CAA-A149-ECD4514B641C}" srcId="{967656F8-3D26-4D28-A7E2-A1139C2DD1A9}" destId="{2F924EB8-3964-4716-8C81-E4DBFC7E1E36}" srcOrd="0" destOrd="0" parTransId="{9097C4EB-BC15-47D6-B590-DC5554C4F237}" sibTransId="{F9EF86EC-B708-4653-8013-67FD145E26E4}"/>
    <dgm:cxn modelId="{7B5418BE-EA83-4297-B6E5-B47CCDC40DE8}" srcId="{967656F8-3D26-4D28-A7E2-A1139C2DD1A9}" destId="{828B425E-00F2-4EA0-A863-DB6341752BDC}" srcOrd="1" destOrd="0" parTransId="{26F19D51-43E4-43B7-83E3-1D25691B7CC7}" sibTransId="{D23C3E38-34CD-4C77-AEB6-95E818EF0221}"/>
    <dgm:cxn modelId="{2C54F5CA-51D5-FA43-843E-DC792E5BA1EE}" type="presOf" srcId="{E710FA12-C36A-4302-A396-01C285E2A05D}" destId="{63B2D268-C557-7641-B977-5E9A81FD8C3C}" srcOrd="0" destOrd="0" presId="urn:microsoft.com/office/officeart/2005/8/layout/vList2"/>
    <dgm:cxn modelId="{4C6525D4-D97D-E44F-B45E-06D2CEACB6FC}" type="presOf" srcId="{828B425E-00F2-4EA0-A863-DB6341752BDC}" destId="{8066EEAC-53B6-5945-87B9-35D1B7483FB3}" srcOrd="0" destOrd="0" presId="urn:microsoft.com/office/officeart/2005/8/layout/vList2"/>
    <dgm:cxn modelId="{74E00ADC-A1EB-C24D-BAD0-AC59E52839DA}" type="presOf" srcId="{967656F8-3D26-4D28-A7E2-A1139C2DD1A9}" destId="{8ADAE84D-DC29-7D4C-91BE-B936C3C035C2}" srcOrd="0" destOrd="0" presId="urn:microsoft.com/office/officeart/2005/8/layout/vList2"/>
    <dgm:cxn modelId="{BF15E9B3-3BC1-FA42-BF52-5DC60BABC136}" type="presParOf" srcId="{8ADAE84D-DC29-7D4C-91BE-B936C3C035C2}" destId="{DBE6D657-1B7A-154B-8E52-6667D4C10E6F}" srcOrd="0" destOrd="0" presId="urn:microsoft.com/office/officeart/2005/8/layout/vList2"/>
    <dgm:cxn modelId="{9C65B4BE-F489-6E45-A7BC-558EBB7FF0C2}" type="presParOf" srcId="{8ADAE84D-DC29-7D4C-91BE-B936C3C035C2}" destId="{2BC73917-C19F-6E4F-9DBF-D79F2FA51F77}" srcOrd="1" destOrd="0" presId="urn:microsoft.com/office/officeart/2005/8/layout/vList2"/>
    <dgm:cxn modelId="{6CECA2A5-75D4-F649-9D90-F4248F94A5DF}" type="presParOf" srcId="{8ADAE84D-DC29-7D4C-91BE-B936C3C035C2}" destId="{8066EEAC-53B6-5945-87B9-35D1B7483FB3}" srcOrd="2" destOrd="0" presId="urn:microsoft.com/office/officeart/2005/8/layout/vList2"/>
    <dgm:cxn modelId="{BBC57704-257F-D14E-A28B-6CC0BC508BDA}" type="presParOf" srcId="{8ADAE84D-DC29-7D4C-91BE-B936C3C035C2}" destId="{A59DDB45-A52D-8841-B527-DBC8BD7D9EEE}" srcOrd="3" destOrd="0" presId="urn:microsoft.com/office/officeart/2005/8/layout/vList2"/>
    <dgm:cxn modelId="{4DE56E0E-BC03-FD41-AF90-C7206D9CF242}" type="presParOf" srcId="{8ADAE84D-DC29-7D4C-91BE-B936C3C035C2}" destId="{63B2D268-C557-7641-B977-5E9A81FD8C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6D657-1B7A-154B-8E52-6667D4C10E6F}">
      <dsp:nvSpPr>
        <dsp:cNvPr id="0" name=""/>
        <dsp:cNvSpPr/>
      </dsp:nvSpPr>
      <dsp:spPr>
        <a:xfrm>
          <a:off x="0" y="425281"/>
          <a:ext cx="6263640" cy="15110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Our results suggest that most members of the public already have embodied knowledge of psychological flexibility concepts</a:t>
          </a:r>
        </a:p>
      </dsp:txBody>
      <dsp:txXfrm>
        <a:off x="73764" y="499045"/>
        <a:ext cx="6116112" cy="1363527"/>
      </dsp:txXfrm>
    </dsp:sp>
    <dsp:sp modelId="{8066EEAC-53B6-5945-87B9-35D1B7483FB3}">
      <dsp:nvSpPr>
        <dsp:cNvPr id="0" name=""/>
        <dsp:cNvSpPr/>
      </dsp:nvSpPr>
      <dsp:spPr>
        <a:xfrm>
          <a:off x="0" y="1996816"/>
          <a:ext cx="6263640" cy="1511055"/>
        </a:xfrm>
        <a:prstGeom prst="roundRect">
          <a:avLst/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open, aware, and engaged terms can be used reliably by naïve raters to evaluate the “body language” of others</a:t>
          </a:r>
        </a:p>
      </dsp:txBody>
      <dsp:txXfrm>
        <a:off x="73764" y="2070580"/>
        <a:ext cx="6116112" cy="1363527"/>
      </dsp:txXfrm>
    </dsp:sp>
    <dsp:sp modelId="{63B2D268-C557-7641-B977-5E9A81FD8C3C}">
      <dsp:nvSpPr>
        <dsp:cNvPr id="0" name=""/>
        <dsp:cNvSpPr/>
      </dsp:nvSpPr>
      <dsp:spPr>
        <a:xfrm>
          <a:off x="0" y="3568351"/>
          <a:ext cx="6263640" cy="1511055"/>
        </a:xfrm>
        <a:prstGeom prst="round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People show more physical indications of openness, awareness, and engagement when asked to pose at their “best” versus worst when dealing with psychological issues</a:t>
          </a:r>
        </a:p>
      </dsp:txBody>
      <dsp:txXfrm>
        <a:off x="73764" y="3642115"/>
        <a:ext cx="6116112" cy="136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319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739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729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4966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018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37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4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8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2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1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4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7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7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428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40563-DEC9-F890-3A75-064561B40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957" y="570059"/>
            <a:ext cx="10515599" cy="162397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What the Body Reveals about Lay Knowledge of Psychological Flexibility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5FCDA-85FB-794F-8289-3A07E07C2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957" y="2263252"/>
            <a:ext cx="10515599" cy="1444717"/>
          </a:xfrm>
        </p:spPr>
        <p:txBody>
          <a:bodyPr>
            <a:normAutofit/>
          </a:bodyPr>
          <a:lstStyle/>
          <a:p>
            <a:r>
              <a:rPr lang="en-US" sz="2000" dirty="0"/>
              <a:t>Presented by Neal Falletta-Cowden, MA, BCBA, LBA</a:t>
            </a:r>
          </a:p>
          <a:p>
            <a:r>
              <a:rPr lang="en-US" sz="2000" dirty="0"/>
              <a:t>University of Nevada, Reno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03DDDF9-51BF-5AB9-C731-6B12EB84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773" y="3758557"/>
            <a:ext cx="6604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F059-F32E-B885-4BFE-E062091E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794" y="510195"/>
            <a:ext cx="4589498" cy="1622321"/>
          </a:xfrm>
        </p:spPr>
        <p:txBody>
          <a:bodyPr>
            <a:normAutofit/>
          </a:bodyPr>
          <a:lstStyle/>
          <a:p>
            <a:r>
              <a:rPr lang="en-US" sz="4100" dirty="0"/>
              <a:t>Individual Rating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10586-86BD-59C0-ECA1-C40FA847C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261" y="1859797"/>
            <a:ext cx="3910739" cy="3852578"/>
          </a:xfrm>
        </p:spPr>
        <p:txBody>
          <a:bodyPr>
            <a:normAutofit/>
          </a:bodyPr>
          <a:lstStyle/>
          <a:p>
            <a:r>
              <a:rPr lang="en-US" sz="2000" dirty="0"/>
              <a:t>Pictures of “best” pose compared to the “worst” pose were seen as more:</a:t>
            </a:r>
          </a:p>
          <a:p>
            <a:pPr lvl="1"/>
            <a:r>
              <a:rPr lang="en-US" sz="2000" dirty="0"/>
              <a:t>Open </a:t>
            </a:r>
            <a:r>
              <a:rPr lang="en-US" sz="2000" i="1" dirty="0"/>
              <a:t>t</a:t>
            </a:r>
            <a:r>
              <a:rPr lang="en-US" sz="2000" dirty="0"/>
              <a:t>(81)=14.00, </a:t>
            </a:r>
            <a:r>
              <a:rPr lang="en-US" sz="2000" i="1" dirty="0"/>
              <a:t>p</a:t>
            </a:r>
            <a:r>
              <a:rPr lang="en-US" sz="2000" dirty="0"/>
              <a:t>&lt;.0001, d=1.55</a:t>
            </a:r>
          </a:p>
          <a:p>
            <a:pPr lvl="1"/>
            <a:r>
              <a:rPr lang="en-US" sz="2000" dirty="0"/>
              <a:t>Aware </a:t>
            </a:r>
            <a:r>
              <a:rPr lang="en-US" sz="2000" i="1" dirty="0"/>
              <a:t>t</a:t>
            </a:r>
            <a:r>
              <a:rPr lang="en-US" sz="2000" dirty="0"/>
              <a:t>(81)=10.80, </a:t>
            </a:r>
            <a:r>
              <a:rPr lang="en-US" sz="2000" i="1" dirty="0"/>
              <a:t>p</a:t>
            </a:r>
            <a:r>
              <a:rPr lang="en-US" sz="2000" dirty="0"/>
              <a:t>&lt;.0001, d=.91</a:t>
            </a:r>
          </a:p>
          <a:p>
            <a:pPr lvl="1"/>
            <a:r>
              <a:rPr lang="en-US" sz="2000" dirty="0"/>
              <a:t>Engaged </a:t>
            </a:r>
            <a:r>
              <a:rPr lang="en-US" sz="2000" i="1" dirty="0"/>
              <a:t>t</a:t>
            </a:r>
            <a:r>
              <a:rPr lang="en-US" sz="2000" dirty="0"/>
              <a:t>(81)=11.01, </a:t>
            </a:r>
            <a:r>
              <a:rPr lang="en-US" sz="2000" i="1" dirty="0"/>
              <a:t>p</a:t>
            </a:r>
            <a:r>
              <a:rPr lang="en-US" sz="2000" dirty="0"/>
              <a:t>&lt;.0001,d=.93</a:t>
            </a:r>
          </a:p>
          <a:p>
            <a:endParaRPr lang="en-US" sz="20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59262AE-EC26-A982-D993-1A4BE0D3F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941" y="809216"/>
            <a:ext cx="5426273" cy="54211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8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9B09-ADF7-7B9E-5903-EA120A2D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631" y="502729"/>
            <a:ext cx="5124773" cy="1622321"/>
          </a:xfrm>
        </p:spPr>
        <p:txBody>
          <a:bodyPr>
            <a:normAutofit/>
          </a:bodyPr>
          <a:lstStyle/>
          <a:p>
            <a:r>
              <a:rPr lang="en-US" dirty="0"/>
              <a:t>Cross-Sample 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372D7F-E8DE-6504-B36A-ED14CD7A8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756" y="1143408"/>
            <a:ext cx="4370522" cy="5544111"/>
          </a:xfrm>
        </p:spPr>
        <p:txBody>
          <a:bodyPr>
            <a:noAutofit/>
          </a:bodyPr>
          <a:lstStyle/>
          <a:p>
            <a:r>
              <a:rPr lang="en-US" sz="2000" dirty="0"/>
              <a:t>When location of photo subjects was used as a between variable, results showed: </a:t>
            </a:r>
          </a:p>
          <a:p>
            <a:pPr lvl="1"/>
            <a:r>
              <a:rPr lang="en-US" sz="1800" dirty="0"/>
              <a:t>a large significant effect for pose (</a:t>
            </a:r>
            <a:r>
              <a:rPr lang="en-US" sz="1800" i="1" dirty="0"/>
              <a:t>F </a:t>
            </a:r>
            <a:r>
              <a:rPr lang="en-US" sz="1800" dirty="0"/>
              <a:t>1,79)=184.19,</a:t>
            </a:r>
            <a:r>
              <a:rPr lang="en-US" sz="1800" i="1" dirty="0"/>
              <a:t>p</a:t>
            </a:r>
            <a:r>
              <a:rPr lang="en-US" sz="1800" dirty="0"/>
              <a:t>&lt;.0001, partial eta sq=.70)</a:t>
            </a:r>
          </a:p>
          <a:p>
            <a:pPr lvl="1"/>
            <a:r>
              <a:rPr lang="en-US" sz="1800" dirty="0"/>
              <a:t>a smaller significant effect for location ((</a:t>
            </a:r>
            <a:r>
              <a:rPr lang="en-US" sz="1800" i="1" dirty="0"/>
              <a:t>F</a:t>
            </a:r>
            <a:r>
              <a:rPr lang="en-US" sz="1800" dirty="0"/>
              <a:t> 2,79)=5.17, </a:t>
            </a:r>
            <a:r>
              <a:rPr lang="en-US" sz="1800" i="1" dirty="0"/>
              <a:t>p</a:t>
            </a:r>
            <a:r>
              <a:rPr lang="en-US" sz="1800" dirty="0"/>
              <a:t>=.008, partial eta sq = .12)</a:t>
            </a:r>
          </a:p>
          <a:p>
            <a:pPr lvl="1"/>
            <a:r>
              <a:rPr lang="en-US" sz="1800" dirty="0"/>
              <a:t>a medium significant effect for their interaction ((</a:t>
            </a:r>
            <a:r>
              <a:rPr lang="en-US" sz="1800" i="1" dirty="0"/>
              <a:t>F </a:t>
            </a:r>
            <a:r>
              <a:rPr lang="en-US" sz="1800" dirty="0"/>
              <a:t>2,79)=20.73,</a:t>
            </a:r>
            <a:r>
              <a:rPr lang="en-US" sz="1800" i="1" dirty="0"/>
              <a:t>p</a:t>
            </a:r>
            <a:r>
              <a:rPr lang="en-US" sz="1800" dirty="0"/>
              <a:t>&lt;.0001, partial eta sq=.34)</a:t>
            </a:r>
          </a:p>
          <a:p>
            <a:r>
              <a:rPr lang="en-US" sz="2000" dirty="0"/>
              <a:t>“Best” photos differed for immigrants to Washington D.C. compared to other samples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4E36482-C292-762F-9C44-BAB1CEA02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264" y="629266"/>
            <a:ext cx="5346916" cy="57260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3462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C817-B057-EE26-9167-A7C78C02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52" y="629265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Results cont’d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8F721E-55EF-09C7-C5B6-AFBCBCDB1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452" y="1440426"/>
            <a:ext cx="3505496" cy="460278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75 of 82 photo participants (91.4%) showed lower composite scores in the worst pose versus the best pose</a:t>
            </a:r>
          </a:p>
          <a:p>
            <a:pPr lvl="1"/>
            <a:r>
              <a:rPr lang="en-US" sz="1800" dirty="0"/>
              <a:t>All seven who did not were male, and six were from Iran</a:t>
            </a:r>
          </a:p>
          <a:p>
            <a:r>
              <a:rPr lang="en-US" sz="2000" dirty="0"/>
              <a:t>Some Iranian males had their hands clasped as if in prayer during “best” photos, which may have led to the only nonsignificant effect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AD6A164-D5BB-24C5-BFCC-2724A9888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916" y="814793"/>
            <a:ext cx="6474820" cy="52284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636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C5E3-1C18-A4DD-2B7B-16B82B19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92" y="1214287"/>
            <a:ext cx="4760181" cy="5504688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chemeClr val="tx1"/>
                </a:solidFill>
              </a:rPr>
              <a:t>Psychological Flexibility Terms are Intuitive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1B23D66-E42D-0638-DAB0-C15F5AB1C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01021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55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17DC-A2BF-56A5-252C-0B415190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811" y="713578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DDC79-F79C-44DF-336F-9FB48EEA4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305" y="1524738"/>
            <a:ext cx="3505496" cy="4378086"/>
          </a:xfrm>
        </p:spPr>
        <p:txBody>
          <a:bodyPr>
            <a:noAutofit/>
          </a:bodyPr>
          <a:lstStyle/>
          <a:p>
            <a:r>
              <a:rPr lang="en-US" sz="2000" dirty="0"/>
              <a:t>In “best” pose, eyes are looking forward, shoulders wide, and feet apart </a:t>
            </a:r>
          </a:p>
          <a:p>
            <a:r>
              <a:rPr lang="en-US" sz="2000" dirty="0"/>
              <a:t>In the “worst” pose, her head is lowered, shoulders slumped, and knees and elbows pulled inwards </a:t>
            </a:r>
          </a:p>
          <a:p>
            <a:r>
              <a:rPr lang="en-US" sz="2000" dirty="0"/>
              <a:t>She is more engaged with the world at her best, and more closed off at her worst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5A7D1-DE4B-E501-76F4-1F83617B5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306" y="1193525"/>
            <a:ext cx="6019331" cy="49508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144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031CD-F870-3C67-0B67-BDC2131B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DA3A3-C2E9-714F-A6A8-F996EFE0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241" y="1596325"/>
            <a:ext cx="9133371" cy="4314897"/>
          </a:xfrm>
        </p:spPr>
        <p:txBody>
          <a:bodyPr>
            <a:normAutofit/>
          </a:bodyPr>
          <a:lstStyle/>
          <a:p>
            <a:r>
              <a:rPr lang="en-US" sz="2000" dirty="0"/>
              <a:t>Traditional self-reports of psychological flexibility are robust across cultures</a:t>
            </a:r>
            <a:r>
              <a:rPr lang="en-US" sz="2000" baseline="30000" dirty="0"/>
              <a:t>7</a:t>
            </a:r>
            <a:r>
              <a:rPr lang="en-US" sz="2000" dirty="0"/>
              <a:t>, however this may not apply to embodied knowledge</a:t>
            </a:r>
          </a:p>
          <a:p>
            <a:r>
              <a:rPr lang="en-US" sz="2000" dirty="0"/>
              <a:t>Iranian males showed a lack of differences between poses, signaling that gender-linked cultural differences need further investigation</a:t>
            </a:r>
          </a:p>
          <a:p>
            <a:r>
              <a:rPr lang="en-US" sz="2000" dirty="0"/>
              <a:t>Photo raters from the USA may have had a harder time understanding the body language of those from Iran</a:t>
            </a:r>
          </a:p>
          <a:p>
            <a:r>
              <a:rPr lang="en-US" sz="2000" dirty="0"/>
              <a:t>Cultural experience is known to impact the understanding of “bodily dialects” in intercultural non-vocal communication</a:t>
            </a:r>
            <a:r>
              <a:rPr lang="en-US" sz="2000" baseline="30000" dirty="0"/>
              <a:t>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3204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9E34-193A-58C6-8226-1124358E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263278" cy="1280890"/>
          </a:xfrm>
        </p:spPr>
        <p:txBody>
          <a:bodyPr/>
          <a:lstStyle/>
          <a:p>
            <a:r>
              <a:rPr lang="en-US" dirty="0"/>
              <a:t>Utility of Understanding Body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0C93D-8714-D6FC-FFFC-A7DCEEDEF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11824"/>
            <a:ext cx="8915400" cy="4299398"/>
          </a:xfrm>
        </p:spPr>
        <p:txBody>
          <a:bodyPr/>
          <a:lstStyle/>
          <a:p>
            <a:r>
              <a:rPr lang="en-US" sz="2000" dirty="0"/>
              <a:t>Psychotherapists should attend to their clients’ postures as indications of their openness, awareness, and engagement</a:t>
            </a:r>
          </a:p>
          <a:p>
            <a:r>
              <a:rPr lang="en-US" sz="2000" dirty="0"/>
              <a:t>This information may be used for real-time assessments of clients’ psychological states </a:t>
            </a:r>
          </a:p>
          <a:p>
            <a:r>
              <a:rPr lang="en-US" sz="2000" dirty="0"/>
              <a:t>In process-based approaches to therapy, the therapist may ask clients to “show me with your body how you’re dealing with X issue today.”</a:t>
            </a:r>
          </a:p>
          <a:p>
            <a:pPr lvl="1"/>
            <a:r>
              <a:rPr lang="en-US" sz="1800" dirty="0"/>
              <a:t>If used carefully, this may augment therapeutic alliance and shared understanding</a:t>
            </a:r>
          </a:p>
          <a:p>
            <a:r>
              <a:rPr lang="en-US" sz="2000" dirty="0"/>
              <a:t>In exposure-based interventions, body positions may be used to increase awareness and choice in the face of aversive experiences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01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4F31-5E5F-5D39-6F61-4C45555E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CFF1A-394D-C3F5-D4D1-C25A833EF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487837"/>
            <a:ext cx="8911687" cy="4547371"/>
          </a:xfrm>
        </p:spPr>
        <p:txBody>
          <a:bodyPr/>
          <a:lstStyle/>
          <a:p>
            <a:r>
              <a:rPr lang="en-US" sz="2000" dirty="0"/>
              <a:t>This is an exploratory study, and further research will need to control variables more tightly, such as taking all photos against the same backdrop and limiting cross-cultural influences</a:t>
            </a:r>
          </a:p>
          <a:p>
            <a:r>
              <a:rPr lang="en-US" sz="2000" dirty="0"/>
              <a:t>A power analysis could not be conducted to determine the best sample size, which is a limitation of the current study</a:t>
            </a:r>
          </a:p>
          <a:p>
            <a:r>
              <a:rPr lang="en-US" sz="2000" dirty="0"/>
              <a:t>We did not vary which pose was assumed first while taking photos, so the possibility of an order effect was not controlled</a:t>
            </a:r>
          </a:p>
          <a:p>
            <a:r>
              <a:rPr lang="en-US" sz="2000" dirty="0"/>
              <a:t>Despite these limitations, the study demonstrates that life experience alone may be a subtle teacher of psychological flexibility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0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CFAD-EAE9-0152-F31E-DAA1B941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67" y="3789"/>
            <a:ext cx="3329480" cy="662781"/>
          </a:xfrm>
        </p:spPr>
        <p:txBody>
          <a:bodyPr>
            <a:normAutofit/>
          </a:bodyPr>
          <a:lstStyle/>
          <a:p>
            <a:r>
              <a:rPr lang="en-US" sz="2800" dirty="0"/>
              <a:t>References: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C9EB1-768C-945E-9DCB-58E3A650FCDF}"/>
              </a:ext>
            </a:extLst>
          </p:cNvPr>
          <p:cNvSpPr txBox="1"/>
          <p:nvPr/>
        </p:nvSpPr>
        <p:spPr>
          <a:xfrm>
            <a:off x="1049867" y="6222999"/>
            <a:ext cx="1003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95D4C-0369-8C34-533C-755DDE2997D5}"/>
              </a:ext>
            </a:extLst>
          </p:cNvPr>
          <p:cNvSpPr txBox="1"/>
          <p:nvPr/>
        </p:nvSpPr>
        <p:spPr>
          <a:xfrm>
            <a:off x="1553633" y="483000"/>
            <a:ext cx="9829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 Hayes, S.C.; </a:t>
            </a:r>
            <a:r>
              <a:rPr lang="en-US" sz="1600" dirty="0" err="1"/>
              <a:t>Villatte</a:t>
            </a:r>
            <a:r>
              <a:rPr lang="en-US" sz="1600" dirty="0"/>
              <a:t>, M.; Levin, M.; Hildebrandt, M. Open, aware, and active: Contextual approaches as an emerging trend in the behavioral and cognitive therapies. </a:t>
            </a:r>
            <a:r>
              <a:rPr lang="en-US" sz="1600" i="1" dirty="0" err="1"/>
              <a:t>Annu</a:t>
            </a:r>
            <a:r>
              <a:rPr lang="en-US" sz="1600" i="1" dirty="0"/>
              <a:t>. Rev. Clin. Psychol. </a:t>
            </a:r>
            <a:r>
              <a:rPr lang="en-US" sz="1600" b="1" dirty="0"/>
              <a:t>2011</a:t>
            </a:r>
            <a:r>
              <a:rPr lang="en-US" sz="1600" dirty="0"/>
              <a:t>, </a:t>
            </a:r>
            <a:r>
              <a:rPr lang="en-US" sz="1600" i="1" dirty="0"/>
              <a:t>7</a:t>
            </a:r>
            <a:r>
              <a:rPr lang="en-US" sz="1600" dirty="0"/>
              <a:t>, 141–168. </a:t>
            </a:r>
          </a:p>
          <a:p>
            <a:r>
              <a:rPr lang="en-US" sz="1600" dirty="0"/>
              <a:t>2. Hayes, S.C.; Hofmann, S.G.; </a:t>
            </a:r>
            <a:r>
              <a:rPr lang="en-US" sz="1600" dirty="0" err="1"/>
              <a:t>Ciarrochi</a:t>
            </a:r>
            <a:r>
              <a:rPr lang="en-US" sz="1600" dirty="0"/>
              <a:t>, J.; Chin, F.T.; </a:t>
            </a:r>
            <a:r>
              <a:rPr lang="en-US" sz="1600" dirty="0" err="1"/>
              <a:t>Baljinder</a:t>
            </a:r>
            <a:r>
              <a:rPr lang="en-US" sz="1600" dirty="0"/>
              <a:t>, S. How change happens: What the world’s literature on the mediators of therapeutic change can teach us. In </a:t>
            </a:r>
            <a:r>
              <a:rPr lang="en-US" sz="1600" i="1" dirty="0"/>
              <a:t>Evolution of Psychotherapy Conference</a:t>
            </a:r>
            <a:r>
              <a:rPr lang="en-US" sz="1600" dirty="0"/>
              <a:t>; Erickson Foundation: Hudson, NH, USA, 2020. </a:t>
            </a:r>
          </a:p>
          <a:p>
            <a:r>
              <a:rPr lang="en-US" sz="1600" dirty="0"/>
              <a:t>3. Hayes, S.C.; </a:t>
            </a:r>
            <a:r>
              <a:rPr lang="en-US" sz="1600" dirty="0" err="1"/>
              <a:t>Strosahl</a:t>
            </a:r>
            <a:r>
              <a:rPr lang="en-US" sz="1600" dirty="0"/>
              <a:t>, K.D.; Wilson, K.G. </a:t>
            </a:r>
            <a:r>
              <a:rPr lang="en-US" sz="1600" i="1" dirty="0"/>
              <a:t>Acceptance and Commitment Therapy: The Process and Practice of Mindful Change</a:t>
            </a:r>
            <a:r>
              <a:rPr lang="en-US" sz="1600" dirty="0"/>
              <a:t>; Guilford Press: New York, NY, USA, 2012. </a:t>
            </a:r>
          </a:p>
          <a:p>
            <a:r>
              <a:rPr lang="en-US" sz="1600" dirty="0"/>
              <a:t>4. </a:t>
            </a:r>
            <a:r>
              <a:rPr lang="en-US" sz="1600" dirty="0" err="1"/>
              <a:t>Hefferline</a:t>
            </a:r>
            <a:r>
              <a:rPr lang="en-US" sz="1600" dirty="0"/>
              <a:t>, R.; Keenan, B.; Harford, R. Escape and avoidance conditioning in human subjects without their observation of the response. </a:t>
            </a:r>
            <a:r>
              <a:rPr lang="en-US" sz="1600" i="1" dirty="0"/>
              <a:t>Science </a:t>
            </a:r>
            <a:r>
              <a:rPr lang="en-US" sz="1600" b="1" dirty="0"/>
              <a:t>1959</a:t>
            </a:r>
            <a:r>
              <a:rPr lang="en-US" sz="1600" dirty="0"/>
              <a:t>, </a:t>
            </a:r>
            <a:r>
              <a:rPr lang="en-US" sz="1600" i="1" dirty="0"/>
              <a:t>130</a:t>
            </a:r>
            <a:r>
              <a:rPr lang="en-US" sz="1600" dirty="0"/>
              <a:t>, 1338–1339. </a:t>
            </a:r>
          </a:p>
          <a:p>
            <a:r>
              <a:rPr lang="en-US" sz="1600" dirty="0"/>
              <a:t>5. American Heritage Dictionaries. </a:t>
            </a:r>
            <a:r>
              <a:rPr lang="en-US" sz="1600" i="1" dirty="0"/>
              <a:t>American Heritage Dictionary of the English Language</a:t>
            </a:r>
            <a:r>
              <a:rPr lang="en-US" sz="1600" dirty="0"/>
              <a:t>, 5th ed.; Houghton Mifflin Harcourt </a:t>
            </a:r>
          </a:p>
          <a:p>
            <a:r>
              <a:rPr lang="en-US" sz="1600" dirty="0"/>
              <a:t>Publishing: New York, NY, USA, 2018. </a:t>
            </a:r>
          </a:p>
          <a:p>
            <a:r>
              <a:rPr lang="en-US" sz="1600" dirty="0"/>
              <a:t>6. Koo, T.K.; Li, M.Y. A guideline of selecting and reporting intraclass correlation coefficients for reliability research. </a:t>
            </a:r>
            <a:r>
              <a:rPr lang="en-US" sz="1600" i="1" dirty="0"/>
              <a:t>J. </a:t>
            </a:r>
            <a:r>
              <a:rPr lang="en-US" sz="1600" i="1" dirty="0" err="1"/>
              <a:t>Chiropr</a:t>
            </a:r>
            <a:r>
              <a:rPr lang="en-US" sz="1600" i="1" dirty="0"/>
              <a:t>. Med. </a:t>
            </a:r>
            <a:endParaRPr lang="en-US" sz="1600" dirty="0"/>
          </a:p>
          <a:p>
            <a:r>
              <a:rPr lang="en-US" sz="1600" b="1" dirty="0"/>
              <a:t>2016</a:t>
            </a:r>
            <a:r>
              <a:rPr lang="en-US" sz="1600" dirty="0"/>
              <a:t>, </a:t>
            </a:r>
            <a:r>
              <a:rPr lang="en-US" sz="1600" i="1" dirty="0"/>
              <a:t>15</a:t>
            </a:r>
            <a:r>
              <a:rPr lang="en-US" sz="1600" dirty="0"/>
              <a:t>, 155–163 </a:t>
            </a:r>
          </a:p>
          <a:p>
            <a:r>
              <a:rPr lang="en-US" sz="1600" dirty="0"/>
              <a:t>7. </a:t>
            </a:r>
            <a:r>
              <a:rPr lang="en-US" sz="1600" dirty="0" err="1"/>
              <a:t>Monestès</a:t>
            </a:r>
            <a:r>
              <a:rPr lang="en-US" sz="1600" dirty="0"/>
              <a:t>, J.L.; </a:t>
            </a:r>
            <a:r>
              <a:rPr lang="en-US" sz="1600" dirty="0" err="1"/>
              <a:t>Karekla</a:t>
            </a:r>
            <a:r>
              <a:rPr lang="en-US" sz="1600" dirty="0"/>
              <a:t>, M.; Hayes, S.C. Experiential avoidance as a common psychological process in European cultures. </a:t>
            </a:r>
            <a:r>
              <a:rPr lang="en-US" sz="1600" i="1" dirty="0"/>
              <a:t>Eur. J. Psychol. Assess. </a:t>
            </a:r>
            <a:r>
              <a:rPr lang="en-US" sz="1600" b="1" dirty="0"/>
              <a:t>2017</a:t>
            </a:r>
            <a:r>
              <a:rPr lang="en-US" sz="1600" dirty="0"/>
              <a:t>, </a:t>
            </a:r>
            <a:r>
              <a:rPr lang="en-US" sz="1600" i="1" dirty="0"/>
              <a:t>34</a:t>
            </a:r>
            <a:r>
              <a:rPr lang="en-US" sz="1600" dirty="0"/>
              <a:t>, 247–257 </a:t>
            </a:r>
          </a:p>
          <a:p>
            <a:r>
              <a:rPr lang="en-US" sz="1600" dirty="0"/>
              <a:t>8. Molinsky, A.L.; </a:t>
            </a:r>
            <a:r>
              <a:rPr lang="en-US" sz="1600" dirty="0" err="1"/>
              <a:t>Krabbenhoft</a:t>
            </a:r>
            <a:r>
              <a:rPr lang="en-US" sz="1600" dirty="0"/>
              <a:t>, M.A.; </a:t>
            </a:r>
            <a:r>
              <a:rPr lang="en-US" sz="1600" dirty="0" err="1"/>
              <a:t>Ambady</a:t>
            </a:r>
            <a:r>
              <a:rPr lang="en-US" sz="1600" dirty="0"/>
              <a:t>, N.; Choi, Y.S. Cracking the nonverbal code: Intercultural competence and gesture recognition across cultures. </a:t>
            </a:r>
            <a:r>
              <a:rPr lang="en-US" sz="1600" i="1" dirty="0"/>
              <a:t>J. Cross-Cult. Psychol. </a:t>
            </a:r>
            <a:r>
              <a:rPr lang="en-US" sz="1600" b="1" dirty="0"/>
              <a:t>2005</a:t>
            </a:r>
            <a:r>
              <a:rPr lang="en-US" sz="1600" dirty="0"/>
              <a:t>, </a:t>
            </a:r>
            <a:r>
              <a:rPr lang="en-US" sz="1600" i="1" dirty="0"/>
              <a:t>36</a:t>
            </a:r>
            <a:r>
              <a:rPr lang="en-US" sz="1600" dirty="0"/>
              <a:t>, 380–395. 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BCFAE1-6EE4-68F6-C462-B000E4389CC5}"/>
              </a:ext>
            </a:extLst>
          </p:cNvPr>
          <p:cNvSpPr txBox="1">
            <a:spLocks/>
          </p:cNvSpPr>
          <p:nvPr/>
        </p:nvSpPr>
        <p:spPr>
          <a:xfrm>
            <a:off x="1049867" y="5564665"/>
            <a:ext cx="3329480" cy="662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Contact: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B69AD-BA6E-7702-9D18-9D75EDE0DCD0}"/>
              </a:ext>
            </a:extLst>
          </p:cNvPr>
          <p:cNvSpPr txBox="1"/>
          <p:nvPr/>
        </p:nvSpPr>
        <p:spPr>
          <a:xfrm>
            <a:off x="1553633" y="6058135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Neal.falletta.cowden@gmail.com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39953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CFAD-EAE9-0152-F31E-DAA1B941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Flexibility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1D2ED-527A-222D-8530-C7C85BD52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0189"/>
            <a:ext cx="9297988" cy="4814116"/>
          </a:xfrm>
        </p:spPr>
        <p:txBody>
          <a:bodyPr>
            <a:normAutofit/>
          </a:bodyPr>
          <a:lstStyle/>
          <a:p>
            <a:r>
              <a:rPr lang="en-US" sz="2000" dirty="0"/>
              <a:t>Psychological flexibility refers to a set of behavioral processes relevant to psychological health </a:t>
            </a:r>
          </a:p>
          <a:p>
            <a:r>
              <a:rPr lang="en-US" sz="2000" dirty="0"/>
              <a:t>These processes are targeted by intervention methods grouped under the label of “third wave” cognitive behavioral therapy (e.g. ACT)</a:t>
            </a:r>
            <a:r>
              <a:rPr lang="en-US" sz="2000" baseline="30000" dirty="0"/>
              <a:t>1</a:t>
            </a:r>
          </a:p>
          <a:p>
            <a:r>
              <a:rPr lang="en-US" sz="2000" dirty="0"/>
              <a:t>Psychological flexibility processes are among the most common mediators of psychological interventions</a:t>
            </a:r>
            <a:r>
              <a:rPr lang="en-US" sz="2000" baseline="30000" dirty="0"/>
              <a:t>2</a:t>
            </a:r>
          </a:p>
          <a:p>
            <a:r>
              <a:rPr lang="en-US" sz="2000" dirty="0"/>
              <a:t>Psychological flexibility consists of becoming</a:t>
            </a:r>
            <a:r>
              <a:rPr lang="en-US" sz="2000" baseline="30000" dirty="0"/>
              <a:t>3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Emotionally and cognitively open</a:t>
            </a:r>
          </a:p>
          <a:p>
            <a:pPr lvl="1"/>
            <a:r>
              <a:rPr lang="en-US" sz="1800" dirty="0"/>
              <a:t>Consciously aware of the present moment</a:t>
            </a:r>
          </a:p>
          <a:p>
            <a:pPr lvl="1"/>
            <a:r>
              <a:rPr lang="en-US" sz="1800" dirty="0"/>
              <a:t>Actively engaged in values-based living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481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1A70-3019-EB95-E034-B6ACCDBC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6024133" cy="128089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Psychological Flexibility in Common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3CB9-673B-5F32-6448-1897B1B72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251" y="1905000"/>
            <a:ext cx="9230074" cy="3777622"/>
          </a:xfrm>
        </p:spPr>
        <p:txBody>
          <a:bodyPr>
            <a:normAutofit/>
          </a:bodyPr>
          <a:lstStyle/>
          <a:p>
            <a:r>
              <a:rPr lang="en-US" sz="2000" dirty="0"/>
              <a:t>The culture at large seems surprised at the idea that remaining open to potentially aversive experiences can result in positive outcomes</a:t>
            </a:r>
          </a:p>
          <a:p>
            <a:r>
              <a:rPr lang="en-US" sz="2000" dirty="0"/>
              <a:t>In principle, life experience should be a skillful teacher of flexibility processes as inflexibility is rarely rewarded</a:t>
            </a:r>
          </a:p>
          <a:p>
            <a:r>
              <a:rPr lang="en-US" sz="2000" dirty="0"/>
              <a:t>For example, facing the challenging moments in our lives head-on rather than avoiding them should be rewarded in the long-term</a:t>
            </a:r>
          </a:p>
          <a:p>
            <a:pPr lvl="1"/>
            <a:r>
              <a:rPr lang="en-US" sz="1800" dirty="0"/>
              <a:t>We should be “wiser from experience”</a:t>
            </a:r>
          </a:p>
          <a:p>
            <a:r>
              <a:rPr lang="en-US" sz="2000" dirty="0"/>
              <a:t>One possibility is that we </a:t>
            </a:r>
            <a:r>
              <a:rPr lang="en-US" sz="2000" b="1" dirty="0"/>
              <a:t>DO </a:t>
            </a:r>
            <a:r>
              <a:rPr lang="en-US" sz="2000" dirty="0"/>
              <a:t>learn these lessons, but not </a:t>
            </a:r>
            <a:r>
              <a:rPr lang="en-US" sz="2000" b="1" dirty="0"/>
              <a:t>verbally</a:t>
            </a:r>
          </a:p>
        </p:txBody>
      </p:sp>
    </p:spTree>
    <p:extLst>
      <p:ext uri="{BB962C8B-B14F-4D97-AF65-F5344CB8AC3E}">
        <p14:creationId xmlns:p14="http://schemas.microsoft.com/office/powerpoint/2010/main" val="363919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DE6EC-C2B4-BAFA-7741-C7C8E5B4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17" y="536618"/>
            <a:ext cx="7471888" cy="1259894"/>
          </a:xfrm>
        </p:spPr>
        <p:txBody>
          <a:bodyPr>
            <a:normAutofit/>
          </a:bodyPr>
          <a:lstStyle/>
          <a:p>
            <a:r>
              <a:rPr lang="en-US" dirty="0"/>
              <a:t>Language and the Culture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B500-D9A4-9259-B4FB-A57442E8C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17" y="1438118"/>
            <a:ext cx="9626152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Plenty of skills learned through experience are difficult to explain using spoken language, such as balancing on a bike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For example, people can respond physically to contingencies they are completely unable to verbalize</a:t>
            </a:r>
            <a:r>
              <a:rPr lang="en-US" sz="2000" baseline="30000" dirty="0"/>
              <a:t>4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In addition, the culture may actively encourage inflexibility with phrases like “stop thinking about it” or ”its not worth worrying about”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With all these factors in mind, it may be possible that people can learn flexibility processes through non-verbal means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A6BD1D2-11FF-A2DE-1D39-5A7DD9DD3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559" y="4106251"/>
            <a:ext cx="5361761" cy="2627262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0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D8DB-7FED-71A6-12CA-3BF73F3A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Present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21CCA-FBAD-9773-852E-461771733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325" y="1540189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/>
              <a:t>We examined the possibility of widespread ”embodied” knowledge of psychological flexibility</a:t>
            </a:r>
          </a:p>
          <a:p>
            <a:pPr lvl="1"/>
            <a:r>
              <a:rPr lang="en-US" sz="1800" dirty="0"/>
              <a:t>By “embodied” we mean the definitional sense: “To give a bodily form to: incarnate.”</a:t>
            </a:r>
            <a:r>
              <a:rPr lang="en-US" sz="1800" baseline="30000" dirty="0"/>
              <a:t>5</a:t>
            </a:r>
          </a:p>
          <a:p>
            <a:r>
              <a:rPr lang="en-US" sz="2000" dirty="0"/>
              <a:t>We asked two questions about this embodied knowledge:</a:t>
            </a:r>
          </a:p>
          <a:p>
            <a:pPr marL="514350" indent="-514350">
              <a:buAutoNum type="arabicPeriod"/>
            </a:pPr>
            <a:r>
              <a:rPr lang="en-US" sz="2000" dirty="0"/>
              <a:t>Can untrained individuals reliably use psychological flexibility terms to evaluate the meaningful bodily positioning of others</a:t>
            </a:r>
          </a:p>
          <a:p>
            <a:pPr marL="514350" indent="-514350">
              <a:buAutoNum type="arabicPeriod"/>
            </a:pPr>
            <a:r>
              <a:rPr lang="en-US" sz="2000" dirty="0"/>
              <a:t>Will people metaphorically display psychological flexibility or inflexibility with their body when expressing best and worst mental postures toward the same psychologically challenging event</a:t>
            </a:r>
          </a:p>
        </p:txBody>
      </p:sp>
    </p:spTree>
    <p:extLst>
      <p:ext uri="{BB962C8B-B14F-4D97-AF65-F5344CB8AC3E}">
        <p14:creationId xmlns:p14="http://schemas.microsoft.com/office/powerpoint/2010/main" val="121663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E217-56D3-8F97-AF79-C189626D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Photo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E7A93-4610-B2D3-BCE6-55DEF0386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952" y="1425844"/>
            <a:ext cx="8915400" cy="4571999"/>
          </a:xfrm>
        </p:spPr>
        <p:txBody>
          <a:bodyPr>
            <a:normAutofit/>
          </a:bodyPr>
          <a:lstStyle/>
          <a:p>
            <a:r>
              <a:rPr lang="en-US" sz="2000" dirty="0"/>
              <a:t>Participants: 98 total individuals, 82 photo participants and 16 photo raters</a:t>
            </a:r>
          </a:p>
          <a:p>
            <a:pPr lvl="1"/>
            <a:r>
              <a:rPr lang="en-US" sz="1800" dirty="0"/>
              <a:t>31 adults from Reno, NV, 32 from Chicago, IL, and 19 recent immigrants from Iran living in the Washington DC and Maryland area</a:t>
            </a:r>
          </a:p>
          <a:p>
            <a:pPr lvl="1"/>
            <a:r>
              <a:rPr lang="en-US" sz="1800" dirty="0"/>
              <a:t>28 male photo participants, 53 female, and 3 did not disclose gender</a:t>
            </a:r>
          </a:p>
          <a:p>
            <a:r>
              <a:rPr lang="en-US" sz="2000" dirty="0"/>
              <a:t>Photo participants were asked to think of a major challenge they faced such as a difficult thought, painful feeling, or sensation</a:t>
            </a:r>
          </a:p>
          <a:p>
            <a:r>
              <a:rPr lang="en-US" sz="2000" dirty="0"/>
              <a:t>They were then asked to put their body in a posture showing how they would face this challenge at their “best” versus their “worst”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990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C9B7C-906C-34BE-2CAA-F96384E4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705081" cy="1259894"/>
          </a:xfrm>
        </p:spPr>
        <p:txBody>
          <a:bodyPr>
            <a:normAutofit/>
          </a:bodyPr>
          <a:lstStyle/>
          <a:p>
            <a:r>
              <a:rPr lang="en-US" dirty="0"/>
              <a:t>Methods – Photo raters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E1CF2-10D4-F6C1-E68C-930E8C01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1905000"/>
            <a:ext cx="4387724" cy="4151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Photos were rated by 16 photo raters naïve to psychological flexibility processes or terminology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Each rater was shown a total of 164 photos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Photo raters were asked to rate photo subjects’ postures on their openness, awareness, and engagement on this scale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1A4404-ABCA-38AF-4814-6070A8848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030" y="1905000"/>
            <a:ext cx="6570970" cy="32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8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2E3BD-761B-62B5-163C-853AE08A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1491-1E21-5689-CD2A-151DCA778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284" y="1464677"/>
            <a:ext cx="9385515" cy="5028197"/>
          </a:xfrm>
        </p:spPr>
        <p:txBody>
          <a:bodyPr>
            <a:normAutofit/>
          </a:bodyPr>
          <a:lstStyle/>
          <a:p>
            <a:r>
              <a:rPr lang="en-US" sz="2000" dirty="0"/>
              <a:t>First assessed whether simple verbal labels for the “pillars” of the psychological flexibility model (open, aware, and engaged) would lead to reliable ratings of whole-body photographs</a:t>
            </a:r>
          </a:p>
          <a:p>
            <a:r>
              <a:rPr lang="en-US" sz="2000" dirty="0"/>
              <a:t>Reliability of these measures was examined by calculating intraclass correlation coefficients (ICCs) for each across all photos and raters</a:t>
            </a:r>
          </a:p>
          <a:p>
            <a:r>
              <a:rPr lang="en-US" sz="2000" dirty="0" err="1"/>
              <a:t>Chronbach’s</a:t>
            </a:r>
            <a:r>
              <a:rPr lang="en-US" sz="2000" dirty="0"/>
              <a:t> alpha was used to assess whether measures covaried in ways that suggested a common core concept of “embodied psychological flexibility”</a:t>
            </a:r>
          </a:p>
          <a:p>
            <a:r>
              <a:rPr lang="en-US" sz="2000" dirty="0"/>
              <a:t>Paired associate t-tests were used to examine pose instructions as an independent variable within each participant</a:t>
            </a:r>
          </a:p>
          <a:p>
            <a:r>
              <a:rPr lang="en-US" sz="2000" dirty="0"/>
              <a:t>Finally, differences between three photo subject populations was tested using a repeated measures ANOVA with location as a between factor and pose instructions as the within factor across various measures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2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9803-18DB-292D-6254-7A3CB46F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6C1E-DF7D-6743-DCC3-EC4C7A750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257" y="1540188"/>
            <a:ext cx="9530462" cy="4693701"/>
          </a:xfrm>
        </p:spPr>
        <p:txBody>
          <a:bodyPr>
            <a:noAutofit/>
          </a:bodyPr>
          <a:lstStyle/>
          <a:p>
            <a:r>
              <a:rPr lang="en-US" sz="2000" dirty="0"/>
              <a:t>Untrained raters </a:t>
            </a:r>
            <a:r>
              <a:rPr lang="en-US" sz="2000" b="1" dirty="0"/>
              <a:t>could </a:t>
            </a:r>
            <a:r>
              <a:rPr lang="en-US" sz="2000" dirty="0"/>
              <a:t>reliably use psychological flexibility terms to rate photos</a:t>
            </a:r>
          </a:p>
          <a:p>
            <a:r>
              <a:rPr lang="en-US" sz="2000" dirty="0"/>
              <a:t>ICC results showed excellent reliability based on common standards</a:t>
            </a:r>
            <a:r>
              <a:rPr lang="en-US" sz="2000" baseline="30000" dirty="0"/>
              <a:t>6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0.963 for open (95% CI: 0.954–0.971) </a:t>
            </a:r>
          </a:p>
          <a:p>
            <a:pPr lvl="1"/>
            <a:r>
              <a:rPr lang="en-US" sz="1800" dirty="0"/>
              <a:t>0.959 for aware (95% CI: 0.948–0.968) </a:t>
            </a:r>
          </a:p>
          <a:p>
            <a:pPr lvl="1"/>
            <a:r>
              <a:rPr lang="en-US" sz="1800" dirty="0"/>
              <a:t>0.951 for engaged (95% CI: 0.938–0.961) </a:t>
            </a:r>
          </a:p>
          <a:p>
            <a:r>
              <a:rPr lang="en-US" sz="2000" dirty="0"/>
              <a:t>Cronbach’s alpha was .965, suggesting that the three measures could be treated as a composite of a common core concept </a:t>
            </a:r>
          </a:p>
          <a:p>
            <a:r>
              <a:rPr lang="en-US" sz="2000" dirty="0"/>
              <a:t>T-tests showed a significant difference between “best” and “worst” poses </a:t>
            </a:r>
          </a:p>
          <a:p>
            <a:pPr lvl="1"/>
            <a:r>
              <a:rPr lang="en-US" sz="1800" dirty="0"/>
              <a:t>(</a:t>
            </a:r>
            <a:r>
              <a:rPr lang="en-US" sz="1800" i="1" dirty="0"/>
              <a:t>t</a:t>
            </a:r>
            <a:r>
              <a:rPr lang="en-US" sz="1800" dirty="0"/>
              <a:t>(82)=12.64, </a:t>
            </a:r>
            <a:r>
              <a:rPr lang="en-US" sz="1800" i="1" dirty="0"/>
              <a:t>p</a:t>
            </a:r>
            <a:r>
              <a:rPr lang="en-US" sz="1800" dirty="0"/>
              <a:t>&lt;0.0001, d=1.40; best mean and SE=3.65(.40);Worst mean and SE=-3.82(.42))</a:t>
            </a:r>
          </a:p>
        </p:txBody>
      </p:sp>
    </p:spTree>
    <p:extLst>
      <p:ext uri="{BB962C8B-B14F-4D97-AF65-F5344CB8AC3E}">
        <p14:creationId xmlns:p14="http://schemas.microsoft.com/office/powerpoint/2010/main" val="290834646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{18843083-1197-7745-8120-BCFB3CD1528A}tf10001069</Template>
  <TotalTime>730</TotalTime>
  <Words>1755</Words>
  <Application>Microsoft Macintosh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Wisp</vt:lpstr>
      <vt:lpstr>What the Body Reveals about Lay Knowledge of Psychological Flexibility</vt:lpstr>
      <vt:lpstr>Psychological Flexibility</vt:lpstr>
      <vt:lpstr>Psychological Flexibility in Common Experience</vt:lpstr>
      <vt:lpstr>Language and the Culture</vt:lpstr>
      <vt:lpstr>The Present Study</vt:lpstr>
      <vt:lpstr>Methods – Photo participants</vt:lpstr>
      <vt:lpstr>Methods – Photo raters</vt:lpstr>
      <vt:lpstr>Data Analysis Approach</vt:lpstr>
      <vt:lpstr>Results</vt:lpstr>
      <vt:lpstr>Individual Rating Analysis</vt:lpstr>
      <vt:lpstr>Cross-Sample Results</vt:lpstr>
      <vt:lpstr>Results cont’d</vt:lpstr>
      <vt:lpstr>Psychological Flexibility Terms are Intuitive</vt:lpstr>
      <vt:lpstr>Poses</vt:lpstr>
      <vt:lpstr>Location Differences</vt:lpstr>
      <vt:lpstr>Utility of Understanding Body Language</vt:lpstr>
      <vt:lpstr>Future Directions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Body Reveals about Lay Knowledge of Psychological Flexibility</dc:title>
  <dc:creator>Neal Falletta-Cowden</dc:creator>
  <cp:lastModifiedBy>Neal Falletta-Cowden</cp:lastModifiedBy>
  <cp:revision>142</cp:revision>
  <dcterms:created xsi:type="dcterms:W3CDTF">2022-05-25T05:34:15Z</dcterms:created>
  <dcterms:modified xsi:type="dcterms:W3CDTF">2022-05-27T05:21:14Z</dcterms:modified>
</cp:coreProperties>
</file>